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</p:sldIdLst>
  <p:sldSz cy="5143500" cx="9144000"/>
  <p:notesSz cx="6858000" cy="9144000"/>
  <p:embeddedFontLst>
    <p:embeddedFont>
      <p:font typeface="Nunito"/>
      <p:regular r:id="rId126"/>
      <p:bold r:id="rId127"/>
      <p:italic r:id="rId128"/>
      <p:boldItalic r:id="rId129"/>
    </p:embeddedFont>
    <p:embeddedFont>
      <p:font typeface="Maven Pro"/>
      <p:regular r:id="rId130"/>
      <p:bold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Nunito-boldItalic.fntdata"/><Relationship Id="rId128" Type="http://schemas.openxmlformats.org/officeDocument/2006/relationships/font" Target="fonts/Nunito-italic.fntdata"/><Relationship Id="rId127" Type="http://schemas.openxmlformats.org/officeDocument/2006/relationships/font" Target="fonts/Nunito-bold.fntdata"/><Relationship Id="rId126" Type="http://schemas.openxmlformats.org/officeDocument/2006/relationships/font" Target="fonts/Nunito-regular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1" Type="http://schemas.openxmlformats.org/officeDocument/2006/relationships/font" Target="fonts/MavenPro-bold.fntdata"/><Relationship Id="rId130" Type="http://schemas.openxmlformats.org/officeDocument/2006/relationships/font" Target="fonts/MavenPro-regular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Shape 9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Shape 9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Shape 9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Shape 9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Shape 9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Shape 9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Shape 10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課程架構順序僅供參考，會依實際教學穿插在課程中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此程式亦能破解最新版本的2018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landpage (到達頁) 也是網頁，是一種行銷常用的網頁， 意思是 設計給搜尋引擎讓使用者第一頁進入的頁面。</a:t>
            </a:r>
            <a:br>
              <a:rPr lang="zh-TW"/>
            </a:br>
            <a:r>
              <a:rPr lang="zh-TW"/>
              <a:t>通常我們會把最重要的資訊整理成一頁 透過搜尋引擎呈現給使用者。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landpage (到達頁) 也是網頁，是一種行銷常用的概念， 意思是 設計給搜尋引擎和使用者 看的第一個網頁。</a:t>
            </a:r>
            <a:br>
              <a:rPr lang="zh-TW"/>
            </a:br>
            <a:r>
              <a:rPr lang="zh-TW"/>
              <a:t>通常我們會把最重要的資訊整理成一頁 透過搜尋引擎呈現給使用者。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此程式亦能破解最新版本的2018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Shape 8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Shape 8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Shape 56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Shape 5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Shape 58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Shape 59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Shape 60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Shape 63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Shape 6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Shape 6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Shape 6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Shape 68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Shape 69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Shape 7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Shape 7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" name="Shape 7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Shape 78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" name="Shape 81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Shape 8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Shape 8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Shape 8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Shape 8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Shape 9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Shape 9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Shape 9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Shape 98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Shape 99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Shape 100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Shape 101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Shape 102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Shape 10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Shape 10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Shape 10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Shape 10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Shape 10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" name="Shape 108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Shape 109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Shape 110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Shape 111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Shape 112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Shape 11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Shape 11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Shape 121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Shape 122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Shape 1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Shape 1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Shape 1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Shape 1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Shape 13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Shape 14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Shape 1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Shape 15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Shape 15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Shape 154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Shape 159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Shape 16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Shape 164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Shape 167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Shape 16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Shape 17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Shape 17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Shape 17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Shape 176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Shape 178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Shape 18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Shape 18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Shape 184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Shape 188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Shape 18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Shape 19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Shape 19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Shape 19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Shape 19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Shape 19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Shape 199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Shape 20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Shape 20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Shape 204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Shape 20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Shape 228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Shape 229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Shape 230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Shape 248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Shape 249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Shape 250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Shape 25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Shape 25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Shape 25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Shape 26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Shape 26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Shape 26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Shape 268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Shape 269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Shape 270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Shape 27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Shape 27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Shape 27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Shape 27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Shape 27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Shape 276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Shape 277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Shape 278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Shape 279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Shape 280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Shape 28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Shape 28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Shape 28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Shape 28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Shape 28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Shape 286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Shape 287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Shape 288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Shape 289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Shape 290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Shape 29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Shape 29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Shape 29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Shape 29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Shape 29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Shape 296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Shape 297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Shape 298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Shape 299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Shape 300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Shape 30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Shape 30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Shape 30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Shape 30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Shape 30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Shape 306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Shape 307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Shape 308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Shape 309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Shape 310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Shape 3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Shape 31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" name="Shape 31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5.png"/><Relationship Id="rId4" Type="http://schemas.openxmlformats.org/officeDocument/2006/relationships/image" Target="../media/image10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5.png"/><Relationship Id="rId4" Type="http://schemas.openxmlformats.org/officeDocument/2006/relationships/image" Target="../media/image9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4.png"/><Relationship Id="rId4" Type="http://schemas.openxmlformats.org/officeDocument/2006/relationships/image" Target="../media/image9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6.png"/><Relationship Id="rId4" Type="http://schemas.openxmlformats.org/officeDocument/2006/relationships/image" Target="../media/image9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0.png"/><Relationship Id="rId4" Type="http://schemas.openxmlformats.org/officeDocument/2006/relationships/image" Target="../media/image108.png"/><Relationship Id="rId5" Type="http://schemas.openxmlformats.org/officeDocument/2006/relationships/image" Target="../media/image1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hyperlink" Target="https://www.ithome.com.tw/node/5593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3.png"/><Relationship Id="rId4" Type="http://schemas.openxmlformats.org/officeDocument/2006/relationships/image" Target="../media/image11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1.png"/><Relationship Id="rId4" Type="http://schemas.openxmlformats.org/officeDocument/2006/relationships/image" Target="../media/image11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b9GCIVBpwz5qQvKiNMSSea85kHOk3Sxb/view?usp=sharing" TargetMode="External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bg-patterns.com/" TargetMode="External"/><Relationship Id="rId4" Type="http://schemas.openxmlformats.org/officeDocument/2006/relationships/hyperlink" Target="http://www.caself.me/tags/9" TargetMode="External"/><Relationship Id="rId5" Type="http://schemas.openxmlformats.org/officeDocument/2006/relationships/hyperlink" Target="https://www.pexels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7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9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transbiz.com.tw/build-the-best-landing-page/" TargetMode="External"/><Relationship Id="rId4" Type="http://schemas.openxmlformats.org/officeDocument/2006/relationships/hyperlink" Target="https://startbootstrap.com/template-categories/landing-pages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startbootstrap.com/template-overviews/business-casual/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7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9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8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4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6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4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adobe.com/tw/downloads.html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3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0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9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4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7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0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9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ctrTitle"/>
          </p:nvPr>
        </p:nvSpPr>
        <p:spPr>
          <a:xfrm>
            <a:off x="671600" y="1080425"/>
            <a:ext cx="4665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行動通訊廣告製作-1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3" name="Shape 323"/>
          <p:cNvSpPr txBox="1"/>
          <p:nvPr>
            <p:ph idx="1" type="subTitle"/>
          </p:nvPr>
        </p:nvSpPr>
        <p:spPr>
          <a:xfrm>
            <a:off x="678675" y="24865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4" name="Shape 324"/>
          <p:cNvSpPr txBox="1"/>
          <p:nvPr>
            <p:ph idx="1" type="subTitle"/>
          </p:nvPr>
        </p:nvSpPr>
        <p:spPr>
          <a:xfrm>
            <a:off x="678675" y="29533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2018/02/03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了解 Dreamweaver 基本環境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262275" y="1557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1、啟動Dreamweaver ，第一次啟動請跳過前置步驟</a:t>
            </a:r>
            <a:br>
              <a:rPr lang="zh-TW"/>
            </a:br>
            <a:br>
              <a:rPr lang="zh-TW"/>
            </a:b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00" y="1979500"/>
            <a:ext cx="5235326" cy="28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網站圖片檔案的放置與指向原理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0" name="Shape 910"/>
          <p:cNvSpPr txBox="1"/>
          <p:nvPr>
            <p:ph idx="1" type="body"/>
          </p:nvPr>
        </p:nvSpPr>
        <p:spPr>
          <a:xfrm>
            <a:off x="262275" y="1557675"/>
            <a:ext cx="70305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1、所有圖片檔案都必需放在網站資料夾裡 (圖片通常放在img資料夾裡)</a:t>
            </a:r>
            <a:b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2、可以選擇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開啟資料夾</a:t>
            </a: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或 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指向檔案 </a:t>
            </a: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的方式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3、所有指向都必需是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相對的</a:t>
            </a:r>
            <a:r>
              <a:rPr lang="zh-TW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，如果你看到路徑有file:// 就代表你使用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電腦資料夾的路徑</a:t>
            </a:r>
            <a:r>
              <a:rPr lang="zh-TW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，這傳到伺服器上時會出錯</a:t>
            </a:r>
            <a:br>
              <a:rPr lang="zh-TW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/>
          <p:nvPr>
            <p:ph type="title"/>
          </p:nvPr>
        </p:nvSpPr>
        <p:spPr>
          <a:xfrm>
            <a:off x="234550" y="220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學習網頁設計前，先了解網頁的運作原理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我們是如何上網的？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21" name="Shape 9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250" y="2366350"/>
            <a:ext cx="1421100" cy="11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Shape 9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219" y="2797150"/>
            <a:ext cx="419700" cy="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 txBox="1"/>
          <p:nvPr/>
        </p:nvSpPr>
        <p:spPr>
          <a:xfrm>
            <a:off x="2359425" y="3498275"/>
            <a:ext cx="6939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手機</a:t>
            </a:r>
            <a:endParaRPr sz="1800"/>
          </a:p>
        </p:txBody>
      </p:sp>
      <p:sp>
        <p:nvSpPr>
          <p:cNvPr id="924" name="Shape 924"/>
          <p:cNvSpPr txBox="1"/>
          <p:nvPr/>
        </p:nvSpPr>
        <p:spPr>
          <a:xfrm>
            <a:off x="5936850" y="3669725"/>
            <a:ext cx="6939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</a:t>
            </a:r>
            <a:endParaRPr sz="1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/>
          <p:nvPr>
            <p:ph type="title"/>
          </p:nvPr>
        </p:nvSpPr>
        <p:spPr>
          <a:xfrm>
            <a:off x="2110501" y="4279100"/>
            <a:ext cx="533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他會先透過ISP業者 連線到 </a:t>
            </a:r>
            <a:r>
              <a:rPr b="1"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DNS網域名稱伺服器</a:t>
            </a:r>
            <a:endParaRPr b="1"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0" name="Shape 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748" y="195425"/>
            <a:ext cx="6385625" cy="3963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Shape 931"/>
          <p:cNvSpPr txBox="1"/>
          <p:nvPr/>
        </p:nvSpPr>
        <p:spPr>
          <a:xfrm>
            <a:off x="917275" y="229725"/>
            <a:ext cx="238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使用者在瀏覽器上打 facebook.com</a:t>
            </a:r>
            <a:endParaRPr b="1">
              <a:solidFill>
                <a:srgbClr val="38761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2" name="Shape 9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149" y="3403670"/>
            <a:ext cx="709350" cy="11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將網址</a:t>
            </a: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變成IP位址，傳回給瀏覽器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8" name="Shape 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12" y="901325"/>
            <a:ext cx="6572224" cy="4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Shape 9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125" y="4226201"/>
            <a:ext cx="571300" cy="9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/>
          <p:nvPr>
            <p:ph type="title"/>
          </p:nvPr>
        </p:nvSpPr>
        <p:spPr>
          <a:xfrm>
            <a:off x="215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什麼叫做伺服器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5" name="Shape 945"/>
          <p:cNvSpPr txBox="1"/>
          <p:nvPr>
            <p:ph idx="1" type="body"/>
          </p:nvPr>
        </p:nvSpPr>
        <p:spPr>
          <a:xfrm>
            <a:off x="215325" y="1144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伺服器就是提供</a:t>
            </a: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網路服務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的電腦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46" name="Shape 9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788" y="3075650"/>
            <a:ext cx="8667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Shape 947"/>
          <p:cNvSpPr txBox="1"/>
          <p:nvPr>
            <p:ph idx="1" type="body"/>
          </p:nvPr>
        </p:nvSpPr>
        <p:spPr>
          <a:xfrm>
            <a:off x="5558625" y="1818375"/>
            <a:ext cx="317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1、DNS網域伺服器</a:t>
            </a:r>
            <a:b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2、網頁伺服器</a:t>
            </a:r>
            <a:b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3、</a:t>
            </a: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郵件</a:t>
            </a: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伺服器</a:t>
            </a:r>
            <a:b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4、.....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48" name="Shape 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3" y="1818375"/>
            <a:ext cx="8667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738" y="1962150"/>
            <a:ext cx="86677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type="title"/>
          </p:nvPr>
        </p:nvSpPr>
        <p:spPr>
          <a:xfrm>
            <a:off x="363800" y="220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我們上網要輸入的網址，才能到達某個網站，</a:t>
            </a:r>
            <a:b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即是透過</a:t>
            </a: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DNS伺服器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來解析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Shape 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450" y="870900"/>
            <a:ext cx="6851227" cy="40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Shape 960"/>
          <p:cNvSpPr txBox="1"/>
          <p:nvPr>
            <p:ph type="title"/>
          </p:nvPr>
        </p:nvSpPr>
        <p:spPr>
          <a:xfrm>
            <a:off x="311700" y="1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有了</a:t>
            </a: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IP位址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，瀏覽器才能找到</a:t>
            </a: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網路伺服器</a:t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61" name="Shape 9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775" y="4441575"/>
            <a:ext cx="35668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Shape 9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475" y="617550"/>
            <a:ext cx="7327049" cy="43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100" y="4447500"/>
            <a:ext cx="433475" cy="6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774" y="808400"/>
            <a:ext cx="5274474" cy="2617651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 txBox="1"/>
          <p:nvPr/>
        </p:nvSpPr>
        <p:spPr>
          <a:xfrm>
            <a:off x="278850" y="-247900"/>
            <a:ext cx="85695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這就是全球資訊網(internet)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4" name="Shape 9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20" y="3863570"/>
            <a:ext cx="1630725" cy="10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Shape 9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395" y="3969795"/>
            <a:ext cx="1630725" cy="10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Shape 9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670" y="3969795"/>
            <a:ext cx="1630725" cy="10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171" y="4138884"/>
            <a:ext cx="770575" cy="7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0946" y="4138896"/>
            <a:ext cx="770575" cy="73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9" name="Shape 979"/>
          <p:cNvCxnSpPr/>
          <p:nvPr/>
        </p:nvCxnSpPr>
        <p:spPr>
          <a:xfrm flipH="1" rot="10800000">
            <a:off x="930725" y="1812325"/>
            <a:ext cx="1306200" cy="18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0" name="Shape 980"/>
          <p:cNvCxnSpPr/>
          <p:nvPr/>
        </p:nvCxnSpPr>
        <p:spPr>
          <a:xfrm flipH="1" rot="10800000">
            <a:off x="2694225" y="3159450"/>
            <a:ext cx="3429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1" name="Shape 981"/>
          <p:cNvCxnSpPr/>
          <p:nvPr/>
        </p:nvCxnSpPr>
        <p:spPr>
          <a:xfrm rot="10800000">
            <a:off x="4637300" y="2759650"/>
            <a:ext cx="187800" cy="115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2" name="Shape 982"/>
          <p:cNvCxnSpPr/>
          <p:nvPr/>
        </p:nvCxnSpPr>
        <p:spPr>
          <a:xfrm rot="10800000">
            <a:off x="6253950" y="3012725"/>
            <a:ext cx="318300" cy="8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3" name="Shape 983"/>
          <p:cNvCxnSpPr/>
          <p:nvPr/>
        </p:nvCxnSpPr>
        <p:spPr>
          <a:xfrm rot="10800000">
            <a:off x="5641650" y="2171625"/>
            <a:ext cx="21879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84" name="Shape 984"/>
          <p:cNvSpPr txBox="1"/>
          <p:nvPr/>
        </p:nvSpPr>
        <p:spPr>
          <a:xfrm>
            <a:off x="612300" y="2843550"/>
            <a:ext cx="1488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連XXX網站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5" name="Shape 985"/>
          <p:cNvSpPr txBox="1"/>
          <p:nvPr/>
        </p:nvSpPr>
        <p:spPr>
          <a:xfrm>
            <a:off x="2189950" y="3382525"/>
            <a:ext cx="1630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連XXX網站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6" name="Shape 986"/>
          <p:cNvSpPr txBox="1"/>
          <p:nvPr/>
        </p:nvSpPr>
        <p:spPr>
          <a:xfrm>
            <a:off x="4080850" y="3279150"/>
            <a:ext cx="1249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XXX網站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7" name="Shape 987"/>
          <p:cNvSpPr txBox="1"/>
          <p:nvPr/>
        </p:nvSpPr>
        <p:spPr>
          <a:xfrm>
            <a:off x="5747675" y="3480375"/>
            <a:ext cx="1249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XXX網站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8" name="Shape 988"/>
          <p:cNvSpPr txBox="1"/>
          <p:nvPr/>
        </p:nvSpPr>
        <p:spPr>
          <a:xfrm>
            <a:off x="6508175" y="2963250"/>
            <a:ext cx="1249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XXX網站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/>
          <p:nvPr>
            <p:ph type="title"/>
          </p:nvPr>
        </p:nvSpPr>
        <p:spPr>
          <a:xfrm>
            <a:off x="234550" y="220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HTTP 通訊協定(規範網路傳輸的標準)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4" name="Shape 994"/>
          <p:cNvSpPr txBox="1"/>
          <p:nvPr/>
        </p:nvSpPr>
        <p:spPr>
          <a:xfrm>
            <a:off x="2811775" y="2775075"/>
            <a:ext cx="37290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https://www.ithome.com.tw/node/5593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5" name="Shape 995"/>
          <p:cNvSpPr txBox="1"/>
          <p:nvPr>
            <p:ph type="title"/>
          </p:nvPr>
        </p:nvSpPr>
        <p:spPr>
          <a:xfrm>
            <a:off x="183100" y="162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全球資訊網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的傳輸規則必需遵守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上網的流程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01" name="Shape 1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150" y="1162275"/>
            <a:ext cx="5621026" cy="35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375" y="2257200"/>
            <a:ext cx="1013450" cy="16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網頁是由 HTML/CSS/JS 產生的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08" name="Shape 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50" y="1333450"/>
            <a:ext cx="7747899" cy="3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58750"/>
            <a:ext cx="1013450" cy="16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Shape 1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112" y="895500"/>
            <a:ext cx="7364176" cy="40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Shape 10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學習用chrome瀏覽器工具來看傳回的程式碼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16" name="Shape 10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750" y="2687950"/>
            <a:ext cx="1013450" cy="16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Shape 1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799" y="551725"/>
            <a:ext cx="7367025" cy="42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Shape 10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75" y="2463975"/>
            <a:ext cx="1013450" cy="16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網站業界工作流程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8" name="Shape 1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125" y="1134325"/>
            <a:ext cx="7271649" cy="37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 txBox="1"/>
          <p:nvPr>
            <p:ph idx="1" type="body"/>
          </p:nvPr>
        </p:nvSpPr>
        <p:spPr>
          <a:xfrm>
            <a:off x="311700" y="182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UI/UX 設計師 ：負責網頁上的美感(ui/ux)</a:t>
            </a:r>
            <a:b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前端工程師(F2E)：負責網站前端的畫面程式 (切版、動畫特效、串後端資料)</a:t>
            </a:r>
            <a:b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後端工程師：管理伺服器端的程式語言(資料庫、會員登入機制、金流)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34" name="Shape 10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625" y="1495700"/>
            <a:ext cx="6471524" cy="33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網路產業技術大全，我們站在什麼位置上學習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40" name="Shape 10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50" y="1083050"/>
            <a:ext cx="7568300" cy="39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Shape 10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4848" y="3282023"/>
            <a:ext cx="842100" cy="6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網路產業技術大全，我們站在什麼位置上學習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47" name="Shape 1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50" y="1083050"/>
            <a:ext cx="7568300" cy="39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Shape 10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4848" y="3282023"/>
            <a:ext cx="842100" cy="6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Shape 1049"/>
          <p:cNvSpPr txBox="1"/>
          <p:nvPr/>
        </p:nvSpPr>
        <p:spPr>
          <a:xfrm>
            <a:off x="2031700" y="720075"/>
            <a:ext cx="1140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UI/UX 設計師</a:t>
            </a:r>
            <a:endParaRPr b="1" sz="1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0" name="Shape 1050"/>
          <p:cNvSpPr txBox="1"/>
          <p:nvPr/>
        </p:nvSpPr>
        <p:spPr>
          <a:xfrm>
            <a:off x="3488875" y="720075"/>
            <a:ext cx="1140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前端工程師</a:t>
            </a:r>
            <a:endParaRPr b="1" sz="1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1" name="Shape 1051"/>
          <p:cNvSpPr txBox="1"/>
          <p:nvPr/>
        </p:nvSpPr>
        <p:spPr>
          <a:xfrm>
            <a:off x="4868900" y="720075"/>
            <a:ext cx="1140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後端工程師</a:t>
            </a:r>
            <a:endParaRPr b="1" sz="1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Shape 10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5" y="1330807"/>
            <a:ext cx="9144000" cy="3058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Shape 105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網路產業技術大全，我們站在什麼位置上學習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7819425" y="2026225"/>
            <a:ext cx="935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可以拉動</a:t>
            </a:r>
            <a:endParaRPr b="1" sz="1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3" name="Shape 403"/>
          <p:cNvSpPr txBox="1"/>
          <p:nvPr/>
        </p:nvSpPr>
        <p:spPr>
          <a:xfrm>
            <a:off x="8249925" y="521575"/>
            <a:ext cx="935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還原收盒</a:t>
            </a:r>
            <a:endParaRPr b="1" sz="1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Shape 10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5590"/>
            <a:ext cx="9144000" cy="3642519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Shape 1063"/>
          <p:cNvSpPr txBox="1"/>
          <p:nvPr>
            <p:ph type="title"/>
          </p:nvPr>
        </p:nvSpPr>
        <p:spPr>
          <a:xfrm>
            <a:off x="311700" y="11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網路產業技術大全，我們站在什麼位置上學習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8014675" y="1591450"/>
            <a:ext cx="1068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收盒到底部</a:t>
            </a:r>
            <a:endParaRPr b="1" sz="1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3589600" y="3662950"/>
            <a:ext cx="2600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可以拖動面板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課程目的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1303800" y="1509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本課程從網頁的基礎原理出發，探討現今主流的網頁製作方法，帶領學生實際完成行動網頁的製作，並學習如何將網站架設上線運作，最後透過 google、facebook 進行網路行銷。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課程使用 adobe Dreamweaver 做為輔助開發工具，並加強網頁原生語法的訓練，使學生上完這堂能了解網頁的開發原理並自行建立行動網路廣告。</a:t>
            </a:r>
            <a:br>
              <a:rPr lang="zh-TW"/>
            </a:br>
            <a:br>
              <a:rPr lang="zh-TW"/>
            </a:b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4783625" y="405875"/>
            <a:ext cx="2600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可以拖出來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 txBox="1"/>
          <p:nvPr/>
        </p:nvSpPr>
        <p:spPr>
          <a:xfrm>
            <a:off x="2338050" y="2744450"/>
            <a:ext cx="2600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拖亂了可以按重設標準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58" name="Shape 458"/>
          <p:cNvCxnSpPr/>
          <p:nvPr/>
        </p:nvCxnSpPr>
        <p:spPr>
          <a:xfrm>
            <a:off x="3535650" y="639850"/>
            <a:ext cx="205200" cy="10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1303800" y="674775"/>
            <a:ext cx="7473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學習使用Dreamweaver 內鍵的模版製作網頁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262275" y="1557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1、新增DW基本版面模板</a:t>
            </a:r>
            <a:b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2、了DW檢視網頁的方式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3、學習更改模版的文字、圖片和背景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4472725" y="1862475"/>
            <a:ext cx="3564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將你想要放置網頁的地點建立一個資料夾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5761850" y="2089075"/>
            <a:ext cx="3564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選取你剛剛建立的資料夾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7" name="Shape 487"/>
          <p:cNvSpPr txBox="1"/>
          <p:nvPr/>
        </p:nvSpPr>
        <p:spPr>
          <a:xfrm>
            <a:off x="5366150" y="1594925"/>
            <a:ext cx="3564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命名網站名稱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88" name="Shape 488"/>
          <p:cNvCxnSpPr/>
          <p:nvPr/>
        </p:nvCxnSpPr>
        <p:spPr>
          <a:xfrm flipH="1" rot="10800000">
            <a:off x="4882025" y="1796825"/>
            <a:ext cx="526500" cy="14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9" name="Shape 489"/>
          <p:cNvCxnSpPr/>
          <p:nvPr/>
        </p:nvCxnSpPr>
        <p:spPr>
          <a:xfrm>
            <a:off x="5366150" y="2204275"/>
            <a:ext cx="395700" cy="3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/>
        </p:nvSpPr>
        <p:spPr>
          <a:xfrm>
            <a:off x="1752275" y="300550"/>
            <a:ext cx="3564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開新檔案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課程架構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475" y="965963"/>
            <a:ext cx="4542451" cy="32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>
            <p:ph idx="1" type="body"/>
          </p:nvPr>
        </p:nvSpPr>
        <p:spPr>
          <a:xfrm>
            <a:off x="423575" y="1540950"/>
            <a:ext cx="4465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基礎知識：基礎 html/css (8) 、基礎 javascript 程式(2)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應用：學習從原生設計稿來製作網頁 (4)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	學習使用模版來製作網頁 (4)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	學習使用bootstrap來製作行動網頁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(4)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	學習使用wordpress來製作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並管理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網頁 (4)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	網站架設與管理 - github (4)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行銷：實作 facebook 廣告(2)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	google seo原理、網頁成效分析(4)</a:t>
            </a:r>
            <a:b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 txBox="1"/>
          <p:nvPr/>
        </p:nvSpPr>
        <p:spPr>
          <a:xfrm>
            <a:off x="5372625" y="2079700"/>
            <a:ext cx="3564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 基本 - 單一頁面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2003075" y="2889375"/>
            <a:ext cx="4525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!注意：預設DW會把網頁存到暫存區(不是我們想要的)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3" name="Shape 513"/>
          <p:cNvSpPr txBox="1"/>
          <p:nvPr/>
        </p:nvSpPr>
        <p:spPr>
          <a:xfrm>
            <a:off x="1717425" y="830350"/>
            <a:ext cx="4525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另存新檔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4334600" y="2529050"/>
            <a:ext cx="4525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將檔案存到我們剛剛建立的資料夾裡了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1303800" y="674775"/>
            <a:ext cx="7473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學習使用Dreamweaver 內鍵的模版製作網頁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262275" y="1557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1、新增DW基本版面模板</a:t>
            </a:r>
            <a:b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2、了DW檢視網頁的方式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3、學習更改模版的文字、圖片和背景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3600175" y="2740475"/>
            <a:ext cx="1033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垂直</a:t>
            </a: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分割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3517425" y="2440500"/>
            <a:ext cx="1033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左右分割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Shape 548"/>
          <p:cNvSpPr txBox="1"/>
          <p:nvPr/>
        </p:nvSpPr>
        <p:spPr>
          <a:xfrm>
            <a:off x="3936550" y="464825"/>
            <a:ext cx="1576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對調分割的視窗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 txBox="1"/>
          <p:nvPr/>
        </p:nvSpPr>
        <p:spPr>
          <a:xfrm>
            <a:off x="2488400" y="1629875"/>
            <a:ext cx="5166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設計的檢視方式(優點：較不佔記憶體、缺點：有些效果、畫面不會即時顯示出來)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2488400" y="1633675"/>
            <a:ext cx="5166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即時</a:t>
            </a: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的檢視方式(優點：完整的顯示網頁、缺點：較佔記憶體)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軟體安裝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262275" y="1557675"/>
            <a:ext cx="4408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1、Dreamweaver cc 2017  </a:t>
            </a: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下載位址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2、下載完後解壓縮 ，會看到兩個資料夾(Win32、Win64)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，如右圖，請依照作業系統的位元版本進行安裝。</a:t>
            </a:r>
            <a:br>
              <a:rPr lang="zh-TW"/>
            </a:br>
            <a:br>
              <a:rPr lang="zh-TW"/>
            </a:br>
            <a:endParaRPr/>
          </a:p>
        </p:txBody>
      </p:sp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125" y="847974"/>
            <a:ext cx="4069876" cy="368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Shape 571"/>
          <p:cNvSpPr txBox="1"/>
          <p:nvPr/>
        </p:nvSpPr>
        <p:spPr>
          <a:xfrm>
            <a:off x="5482750" y="2353175"/>
            <a:ext cx="4525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設定主要瀏覽器(通常為google)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5482750" y="2353175"/>
            <a:ext cx="4525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設定次要瀏覽器(通常為IE)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 txBox="1"/>
          <p:nvPr/>
        </p:nvSpPr>
        <p:spPr>
          <a:xfrm>
            <a:off x="2834725" y="1784275"/>
            <a:ext cx="4525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快速鍵為F12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817675" y="584400"/>
            <a:ext cx="4525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他會開啟一個簡單的網頁伺服器(127.0.0.1)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1303800" y="674775"/>
            <a:ext cx="7473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學習使用Dreamweaver 內鍵的模版製作網頁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96775" y="13611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1、新增DW基本版面模板</a:t>
            </a:r>
            <a:b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2、了DW檢視網頁的方式</a:t>
            </a:r>
            <a:endParaRPr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3、學習更改模版的文字、圖片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和背景</a:t>
            </a:r>
            <a:b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b="1" lang="zh-TW" sz="12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http://bg-patterns.com/</a:t>
            </a: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→  免費背景圖片下載</a:t>
            </a:r>
            <a:b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sz="12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http://www.caself.me/tags/9</a:t>
            </a: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→ 免費背景圖片下載</a:t>
            </a:r>
            <a:b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sz="12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https://www.pexels.com/ </a:t>
            </a: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→ 免費圖片資源下載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/>
        </p:nvSpPr>
        <p:spPr>
          <a:xfrm>
            <a:off x="3123100" y="532625"/>
            <a:ext cx="4525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分割模式切到 設計檢視、垂直分割，比較方便更改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5686025" y="965675"/>
            <a:ext cx="570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選取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1870325" y="2072550"/>
            <a:ext cx="19563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對應的html碼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Shape 614"/>
          <p:cNvSpPr txBox="1"/>
          <p:nvPr/>
        </p:nvSpPr>
        <p:spPr>
          <a:xfrm>
            <a:off x="1870325" y="2072550"/>
            <a:ext cx="19563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將html碼的文字換掉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/>
        </p:nvSpPr>
        <p:spPr>
          <a:xfrm>
            <a:off x="3142950" y="2258150"/>
            <a:ext cx="19563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準備好素材檔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軟體安裝 - 如何查詢作業系統的位元版本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262275" y="1557675"/>
            <a:ext cx="8782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1、</a:t>
            </a:r>
            <a:r>
              <a:rPr lang="zh-TW" sz="1200">
                <a:solidFill>
                  <a:srgbClr val="2222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桌面本機圖示按右鍵</a:t>
            </a:r>
            <a:r>
              <a:rPr lang="zh-TW" sz="1200">
                <a:solidFill>
                  <a:srgbClr val="2222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]  &gt; [內容] &gt; [系統類型]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2、若電腦桌面沒有本機圖示，請依 ：</a:t>
            </a:r>
            <a:r>
              <a:rPr lang="zh-TW" sz="1200">
                <a:solidFill>
                  <a:srgbClr val="2222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[開始] &gt; [設定] &gt; [個人化] &gt; [佈景主題] &gt; [桌面圖示設定] &gt; 電腦選項打勾</a:t>
            </a:r>
            <a:br>
              <a:rPr lang="zh-TW"/>
            </a:br>
            <a:br>
              <a:rPr lang="zh-TW"/>
            </a:br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25" y="2315786"/>
            <a:ext cx="2150400" cy="24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400" y="2315775"/>
            <a:ext cx="4421014" cy="24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Shape 626"/>
          <p:cNvSpPr txBox="1"/>
          <p:nvPr/>
        </p:nvSpPr>
        <p:spPr>
          <a:xfrm>
            <a:off x="3142950" y="2258150"/>
            <a:ext cx="2460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copy 到網站image資料夾裡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6854750" y="2770725"/>
            <a:ext cx="1320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重新整理檔案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 txBox="1"/>
          <p:nvPr/>
        </p:nvSpPr>
        <p:spPr>
          <a:xfrm>
            <a:off x="3461100" y="1648325"/>
            <a:ext cx="3803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把屬性面板打開，並拖到最下方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/>
        </p:nvSpPr>
        <p:spPr>
          <a:xfrm>
            <a:off x="4035550" y="3203750"/>
            <a:ext cx="1010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選取圖片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0" name="Shape 650"/>
          <p:cNvSpPr txBox="1"/>
          <p:nvPr/>
        </p:nvSpPr>
        <p:spPr>
          <a:xfrm>
            <a:off x="582200" y="3568275"/>
            <a:ext cx="2537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對應的圖片html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7724100" y="1350025"/>
            <a:ext cx="10305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開啟圖片資料夾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7" name="Shape 657"/>
          <p:cNvSpPr txBox="1"/>
          <p:nvPr/>
        </p:nvSpPr>
        <p:spPr>
          <a:xfrm>
            <a:off x="2034825" y="4105100"/>
            <a:ext cx="1030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拖到想要換的圖片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8" name="Shape 658"/>
          <p:cNvSpPr txBox="1"/>
          <p:nvPr/>
        </p:nvSpPr>
        <p:spPr>
          <a:xfrm>
            <a:off x="2708650" y="2578375"/>
            <a:ext cx="1030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html碼自動更換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 txBox="1"/>
          <p:nvPr/>
        </p:nvSpPr>
        <p:spPr>
          <a:xfrm>
            <a:off x="2611425" y="3426775"/>
            <a:ext cx="1030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同樣的方式練習更換右邊的圖形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Shape 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Shape 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3938233" y="1936000"/>
            <a:ext cx="16998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更換了圖片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軟體安裝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262275" y="1557675"/>
            <a:ext cx="3711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1、點擊Set-up.exe 開始安裝軟體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2、安裝完成後請按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關閉</a:t>
            </a:r>
            <a:br>
              <a:rPr lang="zh-TW"/>
            </a:br>
            <a:br>
              <a:rPr lang="zh-TW"/>
            </a:br>
            <a:endParaRPr/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76" y="2447422"/>
            <a:ext cx="3436875" cy="246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051" y="2207401"/>
            <a:ext cx="3284476" cy="27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 txBox="1"/>
          <p:nvPr/>
        </p:nvSpPr>
        <p:spPr>
          <a:xfrm>
            <a:off x="6208350" y="2003925"/>
            <a:ext cx="2125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更換背景圖，我們從網頁的畫面來看知道背景是這一張，所以先把他檔名複製起來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Shape 697"/>
          <p:cNvSpPr/>
          <p:nvPr/>
        </p:nvSpPr>
        <p:spPr>
          <a:xfrm>
            <a:off x="3261075" y="592125"/>
            <a:ext cx="1069500" cy="24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340150" y="1067125"/>
            <a:ext cx="2125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將檔名貼上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4" name="Shape 704"/>
          <p:cNvSpPr txBox="1"/>
          <p:nvPr/>
        </p:nvSpPr>
        <p:spPr>
          <a:xfrm>
            <a:off x="3106300" y="1128975"/>
            <a:ext cx="2125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出現紅框找不到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05" name="Shape 705"/>
          <p:cNvCxnSpPr/>
          <p:nvPr/>
        </p:nvCxnSpPr>
        <p:spPr>
          <a:xfrm>
            <a:off x="2836875" y="945625"/>
            <a:ext cx="362400" cy="25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3390700" y="828500"/>
            <a:ext cx="2125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從目前的網站來找，意思就是搜尋整個網站的關鍵字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2694675" y="3481950"/>
            <a:ext cx="2125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點兩下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/>
          <p:nvPr/>
        </p:nvSpPr>
        <p:spPr>
          <a:xfrm>
            <a:off x="3261075" y="459550"/>
            <a:ext cx="9102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 txBox="1"/>
          <p:nvPr/>
        </p:nvSpPr>
        <p:spPr>
          <a:xfrm>
            <a:off x="3390700" y="828500"/>
            <a:ext cx="2125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在用目前的文件做搜尋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0" name="Shape 720"/>
          <p:cNvSpPr txBox="1"/>
          <p:nvPr/>
        </p:nvSpPr>
        <p:spPr>
          <a:xfrm>
            <a:off x="1696050" y="2076775"/>
            <a:ext cx="2125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會找到圖檔名存在的地方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4957125" y="1820500"/>
            <a:ext cx="2125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將他替換掉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Shape 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 txBox="1"/>
          <p:nvPr/>
        </p:nvSpPr>
        <p:spPr>
          <a:xfrm>
            <a:off x="3544075" y="1721575"/>
            <a:ext cx="2125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會出現提示圖片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Shape 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 txBox="1"/>
          <p:nvPr/>
        </p:nvSpPr>
        <p:spPr>
          <a:xfrm>
            <a:off x="7070100" y="2721925"/>
            <a:ext cx="1541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關閉搜尋面板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Shape 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Shape 744"/>
          <p:cNvSpPr/>
          <p:nvPr/>
        </p:nvSpPr>
        <p:spPr>
          <a:xfrm>
            <a:off x="309325" y="1829400"/>
            <a:ext cx="1060500" cy="20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軟體安裝 - 執行破解程式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246000" y="13867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1、解壓縮破解工具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2、開啟Adobe amtemu.v0.9.2-painter資料夾裡的 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amtemu.v0.9.2-painter.exe</a:t>
            </a:r>
            <a:br>
              <a:rPr lang="zh-TW">
                <a:solidFill>
                  <a:srgbClr val="FF0000"/>
                </a:solidFill>
              </a:rPr>
            </a:br>
            <a:r>
              <a:rPr lang="zh-TW"/>
              <a:t>3、選擇 Adobe Dreamweaver CC 2017</a:t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76" y="2488625"/>
            <a:ext cx="2944025" cy="26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675" y="2596145"/>
            <a:ext cx="2380400" cy="25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142" y="2542387"/>
            <a:ext cx="2487633" cy="2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學習抓取網頁範本製作網頁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262275" y="1557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1、google 搜尋 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landpage template (</a:t>
            </a: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什麼是landpage 到達頁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b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2、</a:t>
            </a:r>
            <a:r>
              <a:rPr lang="zh-TW" sz="1350" u="sng">
                <a:solidFill>
                  <a:srgbClr val="660099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Free Bootstrap Landing Page Themes - Start Bootstrap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學習用範本快速製作網頁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262275" y="1557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3、挑選一個你覺得不錯的模版按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Download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，也可以按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Live Preview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先觀看效果。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4、課程使用 </a:t>
            </a:r>
            <a:r>
              <a:rPr b="1"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Business Casual</a:t>
            </a:r>
            <a:r>
              <a:rPr lang="zh-TW"/>
              <a:t> (右圖)</a:t>
            </a:r>
            <a:br>
              <a:rPr lang="zh-TW"/>
            </a:br>
            <a:r>
              <a:rPr lang="zh-TW"/>
              <a:t>5、這個網站還有很多模版，同學可自行下載，上面的Themes(下圖)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62" name="Shape 7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900" y="2941675"/>
            <a:ext cx="3971500" cy="2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450" y="1149675"/>
            <a:ext cx="2879101" cy="158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779" y="2770275"/>
            <a:ext cx="4237572" cy="21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Shape 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Shape 7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Shape 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Shape 790"/>
          <p:cNvSpPr txBox="1"/>
          <p:nvPr/>
        </p:nvSpPr>
        <p:spPr>
          <a:xfrm>
            <a:off x="7070100" y="2721925"/>
            <a:ext cx="1541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打開index.html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Shape 7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軟體安裝 - 執行破解程式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246000" y="13867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4、點擊下方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Install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5、選擇你剛剛安裝adobe Dreamweaver 2017的位置，進入到裡面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6、進到裡面，找到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amtlib.dll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直接按開啟。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7、完成破解 ! 程式可以關掉了。</a:t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107" y="2450900"/>
            <a:ext cx="3180825" cy="22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00" y="2448275"/>
            <a:ext cx="2594950" cy="26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775" y="2587625"/>
            <a:ext cx="2876875" cy="20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Shape 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Shape 8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Shape 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Shape 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Shape 826"/>
          <p:cNvSpPr txBox="1"/>
          <p:nvPr/>
        </p:nvSpPr>
        <p:spPr>
          <a:xfrm>
            <a:off x="2023500" y="2528150"/>
            <a:ext cx="1541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打開屬性面板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Shape 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 txBox="1"/>
          <p:nvPr/>
        </p:nvSpPr>
        <p:spPr>
          <a:xfrm>
            <a:off x="2168825" y="4134975"/>
            <a:ext cx="1541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更換圖片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Shape 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Shape 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/>
        </p:nvSpPr>
        <p:spPr>
          <a:xfrm>
            <a:off x="4865750" y="2439325"/>
            <a:ext cx="20379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找到背景圖片的檔名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Shape 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軟體安裝 - 如果安裝Dreamweaver2018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262275" y="1557675"/>
            <a:ext cx="8782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本課程使用2017版，但若想要使用最新的2018，則需下載 </a:t>
            </a: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Adobe Creative Cloud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，透過此軟體來安裝 Dw2018 ，安裝成功後，在透過 前面2017的破解方法即可順利完成破解。(</a:t>
            </a: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此程式亦能破解adobe2017、2018 所有軟體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hape 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Shape 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Shape 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Shape 884"/>
          <p:cNvSpPr txBox="1"/>
          <p:nvPr/>
        </p:nvSpPr>
        <p:spPr>
          <a:xfrm>
            <a:off x="4203625" y="1211975"/>
            <a:ext cx="20379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換掉檔名</a:t>
            </a:r>
            <a:endParaRPr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Shape 8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Shape 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Shape 8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Shape 9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